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7" r:id="rId4"/>
    <p:sldId id="268" r:id="rId5"/>
    <p:sldId id="289" r:id="rId6"/>
    <p:sldId id="271" r:id="rId7"/>
    <p:sldId id="272" r:id="rId8"/>
    <p:sldId id="291" r:id="rId9"/>
    <p:sldId id="270" r:id="rId10"/>
    <p:sldId id="287" r:id="rId11"/>
    <p:sldId id="286" r:id="rId12"/>
    <p:sldId id="274" r:id="rId13"/>
    <p:sldId id="273" r:id="rId14"/>
    <p:sldId id="288" r:id="rId15"/>
    <p:sldId id="277" r:id="rId16"/>
    <p:sldId id="276" r:id="rId17"/>
    <p:sldId id="290" r:id="rId18"/>
    <p:sldId id="281" r:id="rId19"/>
    <p:sldId id="282" r:id="rId20"/>
    <p:sldId id="284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C00"/>
    <a:srgbClr val="CC6600"/>
    <a:srgbClr val="996633"/>
    <a:srgbClr val="993300"/>
    <a:srgbClr val="FFCC99"/>
    <a:srgbClr val="CC9900"/>
    <a:srgbClr val="FFCC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78654" autoAdjust="0"/>
  </p:normalViewPr>
  <p:slideViewPr>
    <p:cSldViewPr>
      <p:cViewPr varScale="1">
        <p:scale>
          <a:sx n="52" d="100"/>
          <a:sy n="52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A8117-7840-4D05-835A-0EDE2C676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/>
          </a:p>
        </p:txBody>
      </p:sp>
      <p:sp>
        <p:nvSpPr>
          <p:cNvPr id="5123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0B46A2D4-9B41-4A27-BE98-669D1CD0F7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EAACE-D94B-495B-80DF-1D9408B7A224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Verdana" pitchFamily="48" charset="0"/>
              <a:ea typeface="ヒラギノ角ゴ Pro W3" pitchFamily="48" charset="-128"/>
              <a:cs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23B02-6862-440F-A08C-734E4CCED092}" type="slidenum">
              <a:rPr lang="en-US"/>
              <a:pPr/>
              <a:t>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Verdana" pitchFamily="48" charset="0"/>
              <a:ea typeface="ヒラギノ角ゴ Pro W3" pitchFamily="48" charset="-128"/>
              <a:cs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A2D4-9B41-4A27-BE98-669D1CD0F7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C10_PPT_blue+yellow_mai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C10_PPT_blue+yellow_s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9812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85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48" charset="2"/>
        <a:buChar char="&gt;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48" charset="2"/>
        <a:buChar char="&gt;"/>
        <a:defRPr sz="2400">
          <a:solidFill>
            <a:srgbClr val="000000"/>
          </a:solidFill>
          <a:latin typeface="+mn-lt"/>
          <a:ea typeface="ヒラギノ角ゴ Pro W3" pitchFamily="4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48" charset="2"/>
        <a:buChar char="&gt;"/>
        <a:defRPr sz="2000">
          <a:solidFill>
            <a:srgbClr val="000000"/>
          </a:solidFill>
          <a:latin typeface="+mn-lt"/>
          <a:ea typeface="ヒラギノ角ゴ Pro W3" pitchFamily="4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48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48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C10_PPT_blue+yellow_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9812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85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48" charset="2"/>
        <a:buChar char="&gt;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48" charset="2"/>
        <a:buChar char="&gt;"/>
        <a:defRPr sz="2400">
          <a:solidFill>
            <a:srgbClr val="000000"/>
          </a:solidFill>
          <a:latin typeface="+mn-lt"/>
          <a:ea typeface="ヒラギノ角ゴ Pro W3" pitchFamily="4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48" charset="2"/>
        <a:buChar char="&gt;"/>
        <a:defRPr sz="2000">
          <a:solidFill>
            <a:srgbClr val="000000"/>
          </a:solidFill>
          <a:latin typeface="+mn-lt"/>
          <a:ea typeface="ヒラギノ角ゴ Pro W3" pitchFamily="4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48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48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4D_Graffi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163671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Using Language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6858000" cy="35814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Best Practice: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Brevity &amp; Content Quality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Gameplay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 Info Before Style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In their own Words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Optional Static Text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Dialogue During Action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1">
              <a:buClr>
                <a:schemeClr val="bg2">
                  <a:lumMod val="50000"/>
                </a:schemeClr>
              </a:buClr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1" algn="r">
              <a:buClr>
                <a:schemeClr val="bg2">
                  <a:lumMod val="50000"/>
                </a:schemeClr>
              </a:buClr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Left 4 Dead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ve pai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62400" cy="6096000"/>
          </a:xfrm>
          <a:prstGeom prst="rect">
            <a:avLst/>
          </a:prstGeom>
        </p:spPr>
      </p:pic>
      <p:pic>
        <p:nvPicPr>
          <p:cNvPr id="5" name="Picture 4" descr="BirthofVenu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9144000" cy="5798486"/>
          </a:xfrm>
          <a:prstGeom prst="rect">
            <a:avLst/>
          </a:prstGeom>
        </p:spPr>
      </p:pic>
      <p:pic>
        <p:nvPicPr>
          <p:cNvPr id="6" name="Picture 5" descr="Guern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66800"/>
            <a:ext cx="9012903" cy="4191000"/>
          </a:xfrm>
          <a:prstGeom prst="rect">
            <a:avLst/>
          </a:prstGeom>
        </p:spPr>
      </p:pic>
      <p:pic>
        <p:nvPicPr>
          <p:cNvPr id="7" name="Picture 6" descr="Child_Laborer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Visual Storytelling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Older than Language, after all…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-0.05834 -0.16648 " pathEditMode="relative" ptsTypes="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7 L 0.225 -0.1780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25 0.22222 " pathEditMode="relative" ptsTypes="AA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Visual Information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858000" cy="7620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Huge Array of Visual Tools: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0" y="25146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ヒラギノ角ゴ Pro W3" pitchFamily="48" charset="-128"/>
              </a:rPr>
              <a:t>Layout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kern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ヒラギノ角ゴ Pro W3" pitchFamily="48" charset="-128"/>
                <a:cs typeface="ヒラギノ角ゴ Pro W3" pitchFamily="48" charset="-128"/>
              </a:rPr>
              <a:t>Lighting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 pitchFamily="48" charset="-128"/>
              <a:cs typeface="ヒラギノ角ゴ Pro W3" pitchFamily="4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kern="0" noProof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ヒラギノ角ゴ Pro W3" pitchFamily="48" charset="-128"/>
                <a:cs typeface="ヒラギノ角ゴ Pro W3" pitchFamily="48" charset="-128"/>
              </a:rPr>
              <a:t>AI Behavior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ヒラギノ角ゴ Pro W3" pitchFamily="48" charset="-128"/>
              </a:rPr>
              <a:t>Small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ヒラギノ角ゴ Pro W3" pitchFamily="48" charset="-128"/>
              </a:rPr>
              <a:t> Clutter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86400" y="2438400"/>
            <a:ext cx="342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ヒラギノ角ゴ Pro W3" pitchFamily="48" charset="-128"/>
              </a:rPr>
              <a:t>Particle FX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kern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ヒラギノ角ゴ Pro W3" pitchFamily="48" charset="-128"/>
                <a:cs typeface="ヒラギノ角ゴ Pro W3" pitchFamily="48" charset="-128"/>
              </a:rPr>
              <a:t>State Changes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 pitchFamily="48" charset="-128"/>
              <a:cs typeface="ヒラギノ角ゴ Pro W3" pitchFamily="4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kern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ヒラギノ角ゴ Pro W3" pitchFamily="48" charset="-128"/>
                <a:cs typeface="ヒラギノ角ゴ Pro W3" pitchFamily="48" charset="-128"/>
              </a:rPr>
              <a:t>Full Screen FX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kern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ヒラギノ角ゴ Pro W3" pitchFamily="48" charset="-128"/>
                <a:cs typeface="ヒラギノ角ゴ Pro W3" pitchFamily="48" charset="-128"/>
              </a:rPr>
              <a:t>Etc, etc…</a:t>
            </a: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 pitchFamily="48" charset="-128"/>
              <a:cs typeface="ヒラギノ角ゴ Pro W3" pitchFamily="4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81200" y="4724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3200" kern="0" noProof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ヒラギノ角ゴ Pro W3" pitchFamily="48" charset="-128"/>
                <a:cs typeface="ヒラギノ角ゴ Pro W3" pitchFamily="48" charset="-128"/>
              </a:rPr>
              <a:t>Covering 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48" charset="-128"/>
                <a:cs typeface="ヒラギノ角ゴ Pro W3" pitchFamily="48" charset="-128"/>
              </a:rPr>
              <a:t>any of them in detail is beyond the scope of this conversation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 pitchFamily="48" charset="-128"/>
              <a:cs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andlestick" descr="GestaltFac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24000"/>
            <a:ext cx="4572000" cy="5106257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Gestalt &amp; the Player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858000" cy="47244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Hard-Wired to Draw Conclusions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We crave order in what we see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Familiar Shapes most Recognizable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Lots of Gamer Demographics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But we’re all Humans.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Look for opportunities to use Gestalt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dog" descr="Emergen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734855"/>
            <a:ext cx="6413326" cy="5123145"/>
          </a:xfrm>
          <a:prstGeom prst="rect">
            <a:avLst/>
          </a:prstGeom>
        </p:spPr>
      </p:pic>
      <p:pic>
        <p:nvPicPr>
          <p:cNvPr id="7" name="sphere" descr="clos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447800"/>
            <a:ext cx="5362949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Gestalt &amp; Level Design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858000" cy="47244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Environments Tell Story Inherently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They Just Cannot Help Doing So!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So You Might As Well Use That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Collaborate with Art Often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Enable Team To Contribute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Your game will be richer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All that’s required is Oversight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Snapshot Story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pic>
        <p:nvPicPr>
          <p:cNvPr id="5" name="Scale" descr="Scal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1400" y="1828800"/>
            <a:ext cx="5029200" cy="5029200"/>
          </a:xfrm>
        </p:spPr>
      </p:pic>
      <p:pic>
        <p:nvPicPr>
          <p:cNvPr id="8" name="Icecream" descr="IceCream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3632">
            <a:off x="1757132" y="1223732"/>
            <a:ext cx="3809524" cy="3809524"/>
          </a:xfrm>
          <a:prstGeom prst="rect">
            <a:avLst/>
          </a:prstGeom>
        </p:spPr>
      </p:pic>
      <p:pic>
        <p:nvPicPr>
          <p:cNvPr id="9" name="door" descr="DoorAj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929222"/>
            <a:ext cx="5943600" cy="5928778"/>
          </a:xfrm>
          <a:prstGeom prst="rect">
            <a:avLst/>
          </a:prstGeom>
        </p:spPr>
      </p:pic>
      <p:pic>
        <p:nvPicPr>
          <p:cNvPr id="10" name="Bucket" descr="Bu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28600"/>
            <a:ext cx="1887823" cy="1837481"/>
          </a:xfrm>
          <a:prstGeom prst="rect">
            <a:avLst/>
          </a:prstGeom>
        </p:spPr>
      </p:pic>
      <p:pic>
        <p:nvPicPr>
          <p:cNvPr id="11" name="Playground" descr="playgroun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524000"/>
            <a:ext cx="6350000" cy="5080000"/>
          </a:xfrm>
          <a:prstGeom prst="rect">
            <a:avLst/>
          </a:prstGeom>
        </p:spPr>
      </p:pic>
      <p:pic>
        <p:nvPicPr>
          <p:cNvPr id="12" name="Crime Tape" descr="CrimeScen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352800"/>
            <a:ext cx="6511206" cy="3505200"/>
          </a:xfrm>
          <a:prstGeom prst="rect">
            <a:avLst/>
          </a:prstGeom>
        </p:spPr>
      </p:pic>
      <p:pic>
        <p:nvPicPr>
          <p:cNvPr id="15" name="Grave" descr="Grav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1392827"/>
            <a:ext cx="7315200" cy="5799909"/>
          </a:xfrm>
          <a:prstGeom prst="rect">
            <a:avLst/>
          </a:prstGeom>
        </p:spPr>
      </p:pic>
      <p:pic>
        <p:nvPicPr>
          <p:cNvPr id="18" name="Flag" descr="FoldedFla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2748">
            <a:off x="4967370" y="3793329"/>
            <a:ext cx="3276298" cy="2091370"/>
          </a:xfrm>
          <a:prstGeom prst="rect">
            <a:avLst/>
          </a:prstGeom>
        </p:spPr>
      </p:pic>
      <p:pic>
        <p:nvPicPr>
          <p:cNvPr id="19" name="roses" descr="rose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99569">
            <a:off x="5276356" y="3371356"/>
            <a:ext cx="2640965" cy="2640965"/>
          </a:xfrm>
          <a:prstGeom prst="rect">
            <a:avLst/>
          </a:prstGeom>
        </p:spPr>
      </p:pic>
      <p:pic>
        <p:nvPicPr>
          <p:cNvPr id="20" name="teddy" descr="teddy bear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2600" y="3124200"/>
            <a:ext cx="2183975" cy="2371406"/>
          </a:xfrm>
          <a:prstGeom prst="rect">
            <a:avLst/>
          </a:prstGeom>
        </p:spPr>
      </p:pic>
      <p:pic>
        <p:nvPicPr>
          <p:cNvPr id="21" name="rosesUpright" descr="rose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357384">
            <a:off x="5289783" y="2089383"/>
            <a:ext cx="2640965" cy="2640965"/>
          </a:xfrm>
          <a:prstGeom prst="rect">
            <a:avLst/>
          </a:prstGeom>
        </p:spPr>
      </p:pic>
      <p:pic>
        <p:nvPicPr>
          <p:cNvPr id="17" name="Zombie" descr="ZombieHan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13802">
            <a:off x="6452448" y="3218034"/>
            <a:ext cx="1354833" cy="2304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Exercise: Snapshot Story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858000" cy="47244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View Unreal Room &amp; Objects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On Paper, arrange objects in Room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Goal is to provide an interesting snapshot story using these elements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Putting It Together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858000" cy="37338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Fallout 3 Radio Tower Example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Language (CB Radio Dialogue)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Gameplay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 Information (Static Ratio)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Snapshot Story (Small Clutter)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Gestalt (Player Story)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Accepting Chaos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Interactivity &amp; The Medium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To exploit it, we must accept Chaos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Set Up Dominoes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Let the Player scatter them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Letting the Player Own Story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Don’t De-mystify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We are not those other guys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The Player is our Partner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2">
              <a:buClr>
                <a:schemeClr val="bg2">
                  <a:lumMod val="50000"/>
                </a:schemeClr>
              </a:buClr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2">
              <a:buClr>
                <a:schemeClr val="bg2">
                  <a:lumMod val="50000"/>
                </a:schemeClr>
              </a:buCl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Thanks For Listening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7315200" cy="3352800"/>
          </a:xfrm>
        </p:spPr>
        <p:txBody>
          <a:bodyPr/>
          <a:lstStyle/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Some further reading suggestions: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“On Writing” Stephen King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“Designing Disney” John Hench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“Understanding Comics” Scott McCloud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“Kluge” Gary Marcus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ヒラギノ角ゴ Pro W3" pitchFamily="48" charset="-128"/>
                <a:cs typeface="ヒラギノ角ゴ Pro W3" pitchFamily="48" charset="-128"/>
              </a:rPr>
              <a:t>Building and supporting Narrative Through Level Design</a:t>
            </a:r>
          </a:p>
          <a:p>
            <a:pPr algn="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ヒラギノ角ゴ Pro W3" pitchFamily="48" charset="-128"/>
                <a:cs typeface="ヒラギノ角ゴ Pro W3" pitchFamily="48" charset="-128"/>
              </a:rPr>
              <a:t>Level Designer, Storyteller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4038600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Joel Burgess, Senior Designer, Bethesda Game Studios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What’s This, Then?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Not Platform/Unreal Specific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Just My Thoughts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There Will Be… Jargon.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A Brief Overview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LD/Player Relationship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LD role in storytelling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Cross-medium Techniques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Unique tools &amp; methods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Doing a lot with little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Accepting Chaos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The Storyteller’s Tools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Language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Dialogue, Text, etc.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Visual Information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Layout, Clutter, Effects, 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Quick Writing Exercise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6858000" cy="35814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Player is a space Marine.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Lands at forward base.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Commander, Colonel (radio),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Sarge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Convey Objective &amp; Reward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Account for Budget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Sarge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 is Cut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12 Lines, 85 Char/Line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Re-Write! Active Storytelling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Lands Behind Enemy Lines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One Character Delivers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What Did We Learn?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6858000" cy="35814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Game Development is Chaotic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Things outside your control change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Drafts Are a Good Thing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They expose what’s important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Function before Form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Using Language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6858000" cy="35814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Why use language?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Familiar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Direct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Unambiguous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48" charset="-128"/>
                <a:cs typeface="ヒラギノ角ゴ Pro W3" pitchFamily="48" charset="-128"/>
              </a:rPr>
              <a:t>Using Language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48" charset="-128"/>
              <a:cs typeface="ヒラギノ角ゴ Pro W3" pitchFamily="48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6858000" cy="35814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Traps of Language?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Tired Techniques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Localization Concerns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Verbosity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“Vigorous writing is concise.” 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William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Strunk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 Jr.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“Try to leave out the part that readers tend to skip.“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Elmore Leonard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“Brevity is the soul of wit”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ヒラギノ角ゴ Pro W3" pitchFamily="48" charset="-128"/>
                <a:cs typeface="ヒラギノ角ゴ Pro W3" pitchFamily="48" charset="-128"/>
              </a:rPr>
              <a:t>Shakespeare</a:t>
            </a:r>
            <a:endParaRPr lang="en-US" sz="2400" i="1" dirty="0" smtClean="0">
              <a:solidFill>
                <a:schemeClr val="bg2">
                  <a:lumMod val="50000"/>
                </a:schemeClr>
              </a:solidFill>
              <a:ea typeface="ヒラギノ角ゴ Pro W3" pitchFamily="48" charset="-128"/>
              <a:cs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GDC2010_Template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GDC2010_Template</Template>
  <TotalTime>18546</TotalTime>
  <Words>502</Words>
  <Application>Microsoft Office PowerPoint</Application>
  <PresentationFormat>On-screen Show (4:3)</PresentationFormat>
  <Paragraphs>151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GDC2010_Template</vt:lpstr>
      <vt:lpstr>1_Recommending A Strategy</vt:lpstr>
      <vt:lpstr>Slide 1</vt:lpstr>
      <vt:lpstr>Slide 2</vt:lpstr>
      <vt:lpstr>What’s This, Then?</vt:lpstr>
      <vt:lpstr>A Brief Overview</vt:lpstr>
      <vt:lpstr>The Storyteller’s Tools</vt:lpstr>
      <vt:lpstr>Quick Writing Exercise</vt:lpstr>
      <vt:lpstr>What Did We Learn?</vt:lpstr>
      <vt:lpstr>Using Language</vt:lpstr>
      <vt:lpstr>Using Language</vt:lpstr>
      <vt:lpstr>Using Language</vt:lpstr>
      <vt:lpstr>Visual Storytelling</vt:lpstr>
      <vt:lpstr>Visual Information</vt:lpstr>
      <vt:lpstr>Gestalt &amp; the Player</vt:lpstr>
      <vt:lpstr>Gestalt &amp; Level Design</vt:lpstr>
      <vt:lpstr>Snapshot Story</vt:lpstr>
      <vt:lpstr>Exercise: Snapshot Story</vt:lpstr>
      <vt:lpstr>Putting It Together</vt:lpstr>
      <vt:lpstr>Accepting Chaos</vt:lpstr>
      <vt:lpstr>Thanks For Listening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Joel Burgess</cp:lastModifiedBy>
  <cp:revision>165</cp:revision>
  <cp:lastPrinted>1904-01-01T00:00:00Z</cp:lastPrinted>
  <dcterms:created xsi:type="dcterms:W3CDTF">2010-02-07T05:58:32Z</dcterms:created>
  <dcterms:modified xsi:type="dcterms:W3CDTF">2010-03-14T22:54:59Z</dcterms:modified>
</cp:coreProperties>
</file>